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447DC-BAAF-467A-97E4-941D3C90A787}" type="datetimeFigureOut">
              <a:rPr lang="en-US" smtClean="0"/>
              <a:pPr/>
              <a:t>1/20/2025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770E5D-1FB2-4541-9C42-70A1B046E7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1770E5D-1FB2-4541-9C42-70A1B046E7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CAE91296-D6DA-420B-A9F0-9276F140AC82}" type="datetimeFigureOut">
              <a:rPr lang="en-US" smtClean="0"/>
              <a:pPr/>
              <a:t>1/20/2025</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87C92D0-F3C7-46D2-B584-064606C93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AE91296-D6DA-420B-A9F0-9276F140AC82}"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C92D0-F3C7-46D2-B584-064606C934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CAE91296-D6DA-420B-A9F0-9276F140AC82}" type="datetimeFigureOut">
              <a:rPr lang="en-US" smtClean="0"/>
              <a:pPr/>
              <a:t>1/20/2025</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87C92D0-F3C7-46D2-B584-064606C934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AE91296-D6DA-420B-A9F0-9276F140AC82}"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7C92D0-F3C7-46D2-B584-064606C934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CAE91296-D6DA-420B-A9F0-9276F140AC82}" type="datetimeFigureOut">
              <a:rPr lang="en-US" smtClean="0"/>
              <a:pPr/>
              <a:t>1/20/2025</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987C92D0-F3C7-46D2-B584-064606C9346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AE91296-D6DA-420B-A9F0-9276F140AC82}"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C92D0-F3C7-46D2-B584-064606C934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AE91296-D6DA-420B-A9F0-9276F140AC82}"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7C92D0-F3C7-46D2-B584-064606C934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AE91296-D6DA-420B-A9F0-9276F140AC82}"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7C92D0-F3C7-46D2-B584-064606C934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CAE91296-D6DA-420B-A9F0-9276F140AC82}" type="datetimeFigureOut">
              <a:rPr lang="en-US" smtClean="0"/>
              <a:pPr/>
              <a:t>1/20/2025</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987C92D0-F3C7-46D2-B584-064606C934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AE91296-D6DA-420B-A9F0-9276F140AC82}"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C92D0-F3C7-46D2-B584-064606C934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CAE91296-D6DA-420B-A9F0-9276F140AC82}"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7C92D0-F3C7-46D2-B584-064606C93467}"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CAE91296-D6DA-420B-A9F0-9276F140AC82}" type="datetimeFigureOut">
              <a:rPr lang="en-US" smtClean="0"/>
              <a:pPr/>
              <a:t>1/20/2025</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87C92D0-F3C7-46D2-B584-064606C934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1219200"/>
            <a:ext cx="7696200" cy="2133600"/>
          </a:xfrm>
        </p:spPr>
        <p:txBody>
          <a:bodyPr/>
          <a:lstStyle/>
          <a:p>
            <a:r>
              <a:rPr lang="en-US" dirty="0"/>
              <a:t>INDIAN INDUSTRIAL POLICY- TRENDS ON PRIMARY SECTOR</a:t>
            </a:r>
          </a:p>
        </p:txBody>
      </p:sp>
      <p:sp>
        <p:nvSpPr>
          <p:cNvPr id="3" name="Subtitle 2"/>
          <p:cNvSpPr>
            <a:spLocks noGrp="1"/>
          </p:cNvSpPr>
          <p:nvPr>
            <p:ph type="subTitle" idx="1"/>
          </p:nvPr>
        </p:nvSpPr>
        <p:spPr>
          <a:xfrm>
            <a:off x="2590800" y="4038600"/>
            <a:ext cx="6324600" cy="1752600"/>
          </a:xfrm>
        </p:spPr>
        <p:txBody>
          <a:bodyPr>
            <a:normAutofit/>
          </a:bodyPr>
          <a:lstStyle/>
          <a:p>
            <a:pPr algn="ctr"/>
            <a:r>
              <a:rPr lang="en-US" sz="2400" dirty="0">
                <a:solidFill>
                  <a:srgbClr val="C00000"/>
                </a:solidFill>
                <a:latin typeface="Bodoni MT" pitchFamily="18" charset="0"/>
              </a:rPr>
              <a:t>Dr. </a:t>
            </a:r>
            <a:r>
              <a:rPr lang="en-US" sz="2400" dirty="0" err="1">
                <a:solidFill>
                  <a:srgbClr val="C00000"/>
                </a:solidFill>
                <a:latin typeface="Bodoni MT" pitchFamily="18" charset="0"/>
              </a:rPr>
              <a:t>Srinibash</a:t>
            </a:r>
            <a:r>
              <a:rPr lang="en-US" sz="2400" dirty="0">
                <a:solidFill>
                  <a:srgbClr val="C00000"/>
                </a:solidFill>
                <a:latin typeface="Bodoni MT" pitchFamily="18" charset="0"/>
              </a:rPr>
              <a:t> Dash</a:t>
            </a:r>
          </a:p>
          <a:p>
            <a:pPr algn="ctr"/>
            <a:r>
              <a:rPr lang="en-US" sz="2400" dirty="0">
                <a:solidFill>
                  <a:srgbClr val="C00000"/>
                </a:solidFill>
                <a:latin typeface="Bodoni MT" pitchFamily="18" charset="0"/>
              </a:rPr>
              <a:t>Associate Professor &amp; Head</a:t>
            </a:r>
          </a:p>
          <a:p>
            <a:pPr algn="ctr"/>
            <a:r>
              <a:rPr lang="en-US" sz="2400" dirty="0">
                <a:solidFill>
                  <a:srgbClr val="C00000"/>
                </a:solidFill>
                <a:latin typeface="Bodoni MT" pitchFamily="18" charset="0"/>
              </a:rPr>
              <a:t>School of Management</a:t>
            </a:r>
          </a:p>
          <a:p>
            <a:pPr algn="ctr"/>
            <a:r>
              <a:rPr lang="en-IN" sz="2400">
                <a:solidFill>
                  <a:srgbClr val="C00000"/>
                </a:solidFill>
                <a:latin typeface="Bodoni MT" pitchFamily="18" charset="0"/>
              </a:rPr>
              <a:t>GMU, SBP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PRIORITIES AREAS FOR GROWTH OF PRIMARY SECTOR</a:t>
            </a:r>
          </a:p>
        </p:txBody>
      </p:sp>
      <p:sp>
        <p:nvSpPr>
          <p:cNvPr id="3" name="Content Placeholder 2"/>
          <p:cNvSpPr>
            <a:spLocks noGrp="1"/>
          </p:cNvSpPr>
          <p:nvPr>
            <p:ph idx="1"/>
          </p:nvPr>
        </p:nvSpPr>
        <p:spPr/>
        <p:txBody>
          <a:bodyPr>
            <a:normAutofit lnSpcReduction="10000"/>
          </a:bodyPr>
          <a:lstStyle/>
          <a:p>
            <a:r>
              <a:rPr lang="en-US" sz="2800" dirty="0"/>
              <a:t>The priority areas for growth of primary sector in future will be the following:</a:t>
            </a:r>
          </a:p>
          <a:p>
            <a:r>
              <a:rPr lang="en-US" sz="2800" dirty="0"/>
              <a:t>Exploration and exploitation of oil and mineral resources;</a:t>
            </a:r>
          </a:p>
          <a:p>
            <a:r>
              <a:rPr lang="en-US" sz="2800" dirty="0"/>
              <a:t>Manufacture of products where strategic considerations predominate such as defense equipment.</a:t>
            </a:r>
          </a:p>
          <a:p>
            <a:r>
              <a:rPr lang="en-US" sz="2800" dirty="0"/>
              <a:t>Technology development &amp; building of manufacturing capabilities in areas which are crucial in the long term development of the economy,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FOLLOWING MEASURES BY INDUSTRIAL POLICY WILL HELP THE SECTOR</a:t>
            </a:r>
          </a:p>
        </p:txBody>
      </p:sp>
      <p:sp>
        <p:nvSpPr>
          <p:cNvPr id="3" name="Content Placeholder 2"/>
          <p:cNvSpPr>
            <a:spLocks noGrp="1"/>
          </p:cNvSpPr>
          <p:nvPr>
            <p:ph idx="1"/>
          </p:nvPr>
        </p:nvSpPr>
        <p:spPr/>
        <p:txBody>
          <a:bodyPr>
            <a:normAutofit fontScale="92500"/>
          </a:bodyPr>
          <a:lstStyle/>
          <a:p>
            <a:r>
              <a:rPr lang="en-US" sz="2800" dirty="0"/>
              <a:t>In order to raise resources and encourage wider participation from this sector, a part of the govt’s shareholdings would be offered to mutual funds, financial institutions, the general public and workers.</a:t>
            </a:r>
          </a:p>
          <a:p>
            <a:r>
              <a:rPr lang="en-US" sz="2800" dirty="0"/>
              <a:t>Boards of this sector would be made more professional and given greater powers</a:t>
            </a:r>
            <a:r>
              <a:rPr lang="en-US" dirty="0"/>
              <a:t>.</a:t>
            </a:r>
          </a:p>
          <a:p>
            <a:r>
              <a:rPr lang="en-US" sz="2800" dirty="0"/>
              <a:t>There would be a greater thrust on performance improvement  &amp; managements would be granted greater </a:t>
            </a:r>
            <a:r>
              <a:rPr lang="en-US" sz="2800"/>
              <a:t>autonomy through MOU .</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153400" cy="990600"/>
          </a:xfrm>
        </p:spPr>
        <p:txBody>
          <a:bodyPr/>
          <a:lstStyle/>
          <a:p>
            <a:r>
              <a:rPr lang="en-US" dirty="0"/>
              <a:t>CONCLUSION</a:t>
            </a:r>
          </a:p>
        </p:txBody>
      </p:sp>
      <p:sp>
        <p:nvSpPr>
          <p:cNvPr id="3" name="Content Placeholder 2"/>
          <p:cNvSpPr>
            <a:spLocks noGrp="1"/>
          </p:cNvSpPr>
          <p:nvPr>
            <p:ph idx="1"/>
          </p:nvPr>
        </p:nvSpPr>
        <p:spPr>
          <a:xfrm>
            <a:off x="228600" y="990600"/>
            <a:ext cx="8458200" cy="5135563"/>
          </a:xfrm>
        </p:spPr>
        <p:txBody>
          <a:bodyPr>
            <a:normAutofit lnSpcReduction="10000"/>
          </a:bodyPr>
          <a:lstStyle/>
          <a:p>
            <a:r>
              <a:rPr lang="en-US" sz="2400" dirty="0"/>
              <a:t>The overall objective of industrial policy in India have periodically articulate in Industrial policy resolution of  1948,1945,1973, the industrial policy statement of 1980 and 1990 and the new industrial policy of July 1991 and august 1991. the basic objective of industrial policy are increasing productivity &amp; efficiency in priority sector. </a:t>
            </a:r>
          </a:p>
          <a:p>
            <a:r>
              <a:rPr lang="en-US" sz="2400" dirty="0"/>
              <a:t>The public sector was to provide basic infrastructure and a leadership role for industrial growth while private sector was expected to play a complementary role in the mixed economy.</a:t>
            </a:r>
          </a:p>
          <a:p>
            <a:r>
              <a:rPr lang="en-US" sz="2400" dirty="0"/>
              <a:t>There was also an increase in the economic space available to large oil MRTP companies. There was also an increase in threshold  limits of assets from 200million to rs1000 million under the MRTP act.</a:t>
            </a:r>
          </a:p>
          <a:p>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MEANING</a:t>
            </a:r>
          </a:p>
        </p:txBody>
      </p:sp>
      <p:sp>
        <p:nvSpPr>
          <p:cNvPr id="3" name="Content Placeholder 2"/>
          <p:cNvSpPr>
            <a:spLocks noGrp="1"/>
          </p:cNvSpPr>
          <p:nvPr>
            <p:ph idx="1"/>
          </p:nvPr>
        </p:nvSpPr>
        <p:spPr>
          <a:xfrm>
            <a:off x="762000" y="1447800"/>
            <a:ext cx="8001000" cy="4953000"/>
          </a:xfrm>
        </p:spPr>
        <p:txBody>
          <a:bodyPr/>
          <a:lstStyle/>
          <a:p>
            <a:r>
              <a:rPr lang="en-US" sz="2400" dirty="0"/>
              <a:t>It refers to the govt policy towards the establishment, working &amp; management of industries in the country.</a:t>
            </a:r>
          </a:p>
          <a:p>
            <a:r>
              <a:rPr lang="en-US" sz="2400" dirty="0"/>
              <a:t>It is a comprehensive term covering all those principles, procedures &amp; regulations which control the industrial undertakings of a country.</a:t>
            </a:r>
          </a:p>
          <a:p>
            <a:r>
              <a:rPr lang="en-US" sz="2400" dirty="0"/>
              <a:t>It defines the respective role of different sectors and influences the location, size &amp; technology of industrial undertakings.</a:t>
            </a:r>
          </a:p>
          <a:p>
            <a:r>
              <a:rPr lang="en-US" sz="2400" dirty="0"/>
              <a:t>The 1956 policy limited the scope for private enterprise. But the 1991 policy has considerably widened the role of private sector.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a:t>
            </a:r>
            <a:r>
              <a:rPr lang="en-US" baseline="30000" dirty="0"/>
              <a:t>ST</a:t>
            </a:r>
            <a:r>
              <a:rPr lang="en-US" dirty="0"/>
              <a:t> PHASE OF INDUSTRIAL POLICY-1948</a:t>
            </a:r>
          </a:p>
        </p:txBody>
      </p:sp>
      <p:sp>
        <p:nvSpPr>
          <p:cNvPr id="3" name="Content Placeholder 2"/>
          <p:cNvSpPr>
            <a:spLocks noGrp="1"/>
          </p:cNvSpPr>
          <p:nvPr>
            <p:ph idx="1"/>
          </p:nvPr>
        </p:nvSpPr>
        <p:spPr/>
        <p:txBody>
          <a:bodyPr>
            <a:normAutofit lnSpcReduction="10000"/>
          </a:bodyPr>
          <a:lstStyle/>
          <a:p>
            <a:pPr algn="ctr"/>
            <a:r>
              <a:rPr lang="en-US" dirty="0"/>
              <a:t>OBJECTIVES</a:t>
            </a:r>
          </a:p>
          <a:p>
            <a:r>
              <a:rPr lang="en-US" sz="2800" dirty="0"/>
              <a:t>To promote  standard of living of people by exploiting resources;</a:t>
            </a:r>
          </a:p>
          <a:p>
            <a:r>
              <a:rPr lang="en-US" sz="2800" dirty="0"/>
              <a:t>To increase both agricultural &amp; industrial production;</a:t>
            </a:r>
          </a:p>
          <a:p>
            <a:r>
              <a:rPr lang="en-US" sz="2800" dirty="0"/>
              <a:t>To offer employment opportunities to all.</a:t>
            </a:r>
          </a:p>
          <a:p>
            <a:r>
              <a:rPr lang="en-US" sz="2800" dirty="0"/>
              <a:t>                the main thrust of policy was to lay the foundation of a mixed economy in which both private and public sector would work together to accelerate industrial development in the economy</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a:t>
            </a:r>
            <a:r>
              <a:rPr lang="en-US" baseline="30000" dirty="0"/>
              <a:t>nd</a:t>
            </a:r>
            <a:r>
              <a:rPr lang="en-US" dirty="0"/>
              <a:t> phase of industrial policy- 1956</a:t>
            </a:r>
          </a:p>
        </p:txBody>
      </p:sp>
      <p:sp>
        <p:nvSpPr>
          <p:cNvPr id="3" name="Content Placeholder 2"/>
          <p:cNvSpPr>
            <a:spLocks noGrp="1"/>
          </p:cNvSpPr>
          <p:nvPr>
            <p:ph idx="1"/>
          </p:nvPr>
        </p:nvSpPr>
        <p:spPr/>
        <p:txBody>
          <a:bodyPr/>
          <a:lstStyle/>
          <a:p>
            <a:pPr algn="ctr"/>
            <a:r>
              <a:rPr lang="en-US" dirty="0"/>
              <a:t>OBJECTIVES</a:t>
            </a:r>
          </a:p>
          <a:p>
            <a:r>
              <a:rPr lang="en-US" sz="2400" dirty="0"/>
              <a:t>T</a:t>
            </a:r>
            <a:r>
              <a:rPr lang="en-US" sz="2800" dirty="0"/>
              <a:t>o remove the disparities in income and wealth;</a:t>
            </a:r>
          </a:p>
          <a:p>
            <a:r>
              <a:rPr lang="en-US" sz="2800" dirty="0"/>
              <a:t>To prevent monopolies and concentration of economic power;</a:t>
            </a:r>
          </a:p>
          <a:p>
            <a:r>
              <a:rPr lang="en-US" sz="2800" dirty="0"/>
              <a:t>To develop heavy and machine making industries;</a:t>
            </a:r>
          </a:p>
          <a:p>
            <a:r>
              <a:rPr lang="en-US" sz="2800" dirty="0"/>
              <a:t>To accelerate the rate of industrialization and economic growth</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PHASES OF INDUSTRIAL POLICY ARE</a:t>
            </a:r>
          </a:p>
        </p:txBody>
      </p:sp>
      <p:sp>
        <p:nvSpPr>
          <p:cNvPr id="3" name="Content Placeholder 2"/>
          <p:cNvSpPr>
            <a:spLocks noGrp="1"/>
          </p:cNvSpPr>
          <p:nvPr>
            <p:ph idx="1"/>
          </p:nvPr>
        </p:nvSpPr>
        <p:spPr/>
        <p:txBody>
          <a:bodyPr/>
          <a:lstStyle/>
          <a:p>
            <a:r>
              <a:rPr lang="en-US" dirty="0"/>
              <a:t>3</a:t>
            </a:r>
            <a:r>
              <a:rPr lang="en-US" baseline="30000" dirty="0"/>
              <a:t>RD</a:t>
            </a:r>
            <a:r>
              <a:rPr lang="en-US" dirty="0"/>
              <a:t> PHASE- 1977</a:t>
            </a:r>
          </a:p>
          <a:p>
            <a:r>
              <a:rPr lang="en-US" dirty="0"/>
              <a:t>4</a:t>
            </a:r>
            <a:r>
              <a:rPr lang="en-US" baseline="30000" dirty="0"/>
              <a:t>TH</a:t>
            </a:r>
            <a:r>
              <a:rPr lang="en-US" dirty="0"/>
              <a:t> PHASE- 1980</a:t>
            </a:r>
          </a:p>
          <a:p>
            <a:r>
              <a:rPr lang="en-US" dirty="0"/>
              <a:t>5</a:t>
            </a:r>
            <a:r>
              <a:rPr lang="en-US" baseline="30000" dirty="0"/>
              <a:t>TH</a:t>
            </a:r>
            <a:r>
              <a:rPr lang="en-US" dirty="0"/>
              <a:t> PHASE- 1990</a:t>
            </a:r>
          </a:p>
          <a:p>
            <a:r>
              <a:rPr lang="en-US" dirty="0"/>
              <a:t>6</a:t>
            </a:r>
            <a:r>
              <a:rPr lang="en-US" baseline="30000" dirty="0"/>
              <a:t>TH</a:t>
            </a:r>
            <a:r>
              <a:rPr lang="en-US" dirty="0"/>
              <a:t> PHASE-1991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305800" cy="1066800"/>
          </a:xfrm>
        </p:spPr>
        <p:txBody>
          <a:bodyPr/>
          <a:lstStyle/>
          <a:p>
            <a:r>
              <a:rPr lang="en-US" dirty="0"/>
              <a:t>NEW INDUSTRIAL POLICY 1991</a:t>
            </a:r>
          </a:p>
        </p:txBody>
      </p:sp>
      <p:sp>
        <p:nvSpPr>
          <p:cNvPr id="3" name="Content Placeholder 2"/>
          <p:cNvSpPr>
            <a:spLocks noGrp="1"/>
          </p:cNvSpPr>
          <p:nvPr>
            <p:ph idx="1"/>
          </p:nvPr>
        </p:nvSpPr>
        <p:spPr>
          <a:xfrm rot="179832">
            <a:off x="152400" y="1219200"/>
            <a:ext cx="8001000" cy="5334000"/>
          </a:xfrm>
        </p:spPr>
        <p:txBody>
          <a:bodyPr/>
          <a:lstStyle/>
          <a:p>
            <a:endParaRPr lang="en-US" dirty="0"/>
          </a:p>
        </p:txBody>
      </p:sp>
      <p:sp>
        <p:nvSpPr>
          <p:cNvPr id="4" name="Rounded Rectangle 3"/>
          <p:cNvSpPr/>
          <p:nvPr/>
        </p:nvSpPr>
        <p:spPr>
          <a:xfrm>
            <a:off x="914400" y="2286000"/>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ounded Rectangle 4"/>
          <p:cNvSpPr/>
          <p:nvPr/>
        </p:nvSpPr>
        <p:spPr>
          <a:xfrm>
            <a:off x="685800" y="1066800"/>
            <a:ext cx="76200" cy="76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228600" y="1295400"/>
            <a:ext cx="3733800" cy="2209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ACCELERATING THE OVERALL RATE OF GROWTH THROUGH INDUSTRIALIZATION</a:t>
            </a:r>
          </a:p>
        </p:txBody>
      </p:sp>
      <p:sp>
        <p:nvSpPr>
          <p:cNvPr id="7" name="Rounded Rectangle 6"/>
          <p:cNvSpPr/>
          <p:nvPr/>
        </p:nvSpPr>
        <p:spPr>
          <a:xfrm>
            <a:off x="4038600" y="1371600"/>
            <a:ext cx="3962400" cy="2133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t>PREVENTING MONOPLOY AND CONCENTRATION OF INDUSTRIALIZATION</a:t>
            </a:r>
          </a:p>
        </p:txBody>
      </p:sp>
      <p:sp>
        <p:nvSpPr>
          <p:cNvPr id="8" name="Rounded Rectangle 7"/>
          <p:cNvSpPr/>
          <p:nvPr/>
        </p:nvSpPr>
        <p:spPr>
          <a:xfrm>
            <a:off x="1447800" y="3886200"/>
            <a:ext cx="5791200" cy="2438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PROMOTING BALANCED INDUSTRIAL DEVELOPMENT.</a:t>
            </a:r>
          </a:p>
          <a:p>
            <a:pPr algn="ctr"/>
            <a:r>
              <a:rPr lang="en-US" sz="2400" dirty="0"/>
              <a:t>PROMOTING LINKAGE WITH OTHER SECTORS OF THE ECONOMY.</a:t>
            </a:r>
          </a:p>
          <a:p>
            <a:pPr algn="ctr"/>
            <a:r>
              <a:rPr lang="en-US" sz="2400" dirty="0"/>
              <a:t>ENCOURAGING THE GROWTH OF INDUSTRIAL RESEARCH AND DEVE</a:t>
            </a:r>
            <a:r>
              <a:rPr lang="en-US" dirty="0"/>
              <a:t>LOPMENT.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POSITIVE ASPECT OF NEW INDUSTRIAL POLICY 1991</a:t>
            </a:r>
          </a:p>
        </p:txBody>
      </p:sp>
      <p:sp>
        <p:nvSpPr>
          <p:cNvPr id="3" name="Content Placeholder 2"/>
          <p:cNvSpPr>
            <a:spLocks noGrp="1"/>
          </p:cNvSpPr>
          <p:nvPr>
            <p:ph idx="1"/>
          </p:nvPr>
        </p:nvSpPr>
        <p:spPr/>
        <p:txBody>
          <a:bodyPr>
            <a:noAutofit/>
          </a:bodyPr>
          <a:lstStyle/>
          <a:p>
            <a:r>
              <a:rPr lang="en-US" dirty="0"/>
              <a:t>De-licensing of industries helped entrepreneurs to quickly size business opportunities.</a:t>
            </a:r>
          </a:p>
          <a:p>
            <a:r>
              <a:rPr lang="en-US" dirty="0"/>
              <a:t>Removal of government control helped under the MRTP act facilitated the expansion and growth.</a:t>
            </a:r>
          </a:p>
          <a:p>
            <a:r>
              <a:rPr lang="en-US" dirty="0"/>
              <a:t>There was greater inflow of foreign capital and technology due to easing of restrictions.</a:t>
            </a:r>
          </a:p>
          <a:p>
            <a:r>
              <a:rPr lang="en-US" dirty="0"/>
              <a:t>Burden of public sector has been reduced.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90’s- THE REFORM PHASE</a:t>
            </a:r>
          </a:p>
        </p:txBody>
      </p:sp>
      <p:sp>
        <p:nvSpPr>
          <p:cNvPr id="3" name="Content Placeholder 2"/>
          <p:cNvSpPr>
            <a:spLocks noGrp="1"/>
          </p:cNvSpPr>
          <p:nvPr>
            <p:ph idx="1"/>
          </p:nvPr>
        </p:nvSpPr>
        <p:spPr/>
        <p:txBody>
          <a:bodyPr>
            <a:normAutofit/>
          </a:bodyPr>
          <a:lstStyle/>
          <a:p>
            <a:r>
              <a:rPr lang="en-US" sz="2800" dirty="0"/>
              <a:t>Major reforms took place in 2002-2007</a:t>
            </a:r>
          </a:p>
          <a:p>
            <a:pPr>
              <a:buFont typeface="Wingdings" pitchFamily="2" charset="2"/>
              <a:buChar char="q"/>
            </a:pPr>
            <a:r>
              <a:rPr lang="en-US" sz="2800" dirty="0"/>
              <a:t> Refo</a:t>
            </a:r>
            <a:r>
              <a:rPr lang="en-US" dirty="0"/>
              <a:t>rms in international competition: Removal of quantitative restrictions in import.</a:t>
            </a:r>
          </a:p>
          <a:p>
            <a:pPr>
              <a:buNone/>
            </a:pPr>
            <a:endParaRPr lang="en-US" dirty="0"/>
          </a:p>
          <a:p>
            <a:pPr>
              <a:buNone/>
            </a:pPr>
            <a:endParaRPr lang="en-US" dirty="0"/>
          </a:p>
          <a:p>
            <a:pPr>
              <a:buFont typeface="Wingdings" pitchFamily="2" charset="2"/>
              <a:buChar char="q"/>
            </a:pPr>
            <a:r>
              <a:rPr lang="en-US" dirty="0"/>
              <a:t> Decline in the role of public sector: Disinvestment process converted many of the existing public sector enterprises into non govt enterprises.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sector</a:t>
            </a:r>
          </a:p>
        </p:txBody>
      </p:sp>
      <p:pic>
        <p:nvPicPr>
          <p:cNvPr id="4" name="Content Placeholder 3" descr="sectors-of-indian-economy-5-728.jpg"/>
          <p:cNvPicPr>
            <a:picLocks noGrp="1" noChangeAspect="1"/>
          </p:cNvPicPr>
          <p:nvPr>
            <p:ph idx="1"/>
          </p:nvPr>
        </p:nvPicPr>
        <p:blipFill>
          <a:blip r:embed="rId3" cstate="print"/>
          <a:stretch>
            <a:fillRect/>
          </a:stretch>
        </p:blipFill>
        <p:spPr>
          <a:xfrm>
            <a:off x="381000" y="57150"/>
            <a:ext cx="8529109" cy="6396832"/>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141</TotalTime>
  <Words>650</Words>
  <Application>Microsoft Office PowerPoint</Application>
  <PresentationFormat>On-screen Show (4:3)</PresentationFormat>
  <Paragraphs>69</Paragraphs>
  <Slides>12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Bodoni MT</vt:lpstr>
      <vt:lpstr>Calibri</vt:lpstr>
      <vt:lpstr>Trebuchet MS</vt:lpstr>
      <vt:lpstr>Wingdings</vt:lpstr>
      <vt:lpstr>Wingdings 2</vt:lpstr>
      <vt:lpstr>Opulent</vt:lpstr>
      <vt:lpstr>INDIAN INDUSTRIAL POLICY- TRENDS ON PRIMARY SECTOR</vt:lpstr>
      <vt:lpstr>MEANING</vt:lpstr>
      <vt:lpstr>1ST PHASE OF INDUSTRIAL POLICY-1948</vt:lpstr>
      <vt:lpstr>2nd phase of industrial policy- 1956</vt:lpstr>
      <vt:lpstr>OTHER PHASES OF INDUSTRIAL POLICY ARE</vt:lpstr>
      <vt:lpstr>NEW INDUSTRIAL POLICY 1991</vt:lpstr>
      <vt:lpstr>POSITIVE ASPECT OF NEW INDUSTRIAL POLICY 1991</vt:lpstr>
      <vt:lpstr>POST 90’s- THE REFORM PHASE</vt:lpstr>
      <vt:lpstr>Primary sector</vt:lpstr>
      <vt:lpstr>THE PRIORITIES AREAS FOR GROWTH OF PRIMARY SECTOR</vt:lpstr>
      <vt:lpstr>THE FOLLOWING MEASURES BY INDUSTRIAL POLICY WILL HELP THE SECTOR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OWNER</cp:lastModifiedBy>
  <cp:revision>18</cp:revision>
  <dcterms:created xsi:type="dcterms:W3CDTF">2014-10-29T15:14:12Z</dcterms:created>
  <dcterms:modified xsi:type="dcterms:W3CDTF">2025-01-20T17:07:17Z</dcterms:modified>
</cp:coreProperties>
</file>